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64" r:id="rId8"/>
    <p:sldId id="266" r:id="rId9"/>
    <p:sldId id="276" r:id="rId10"/>
    <p:sldId id="277" r:id="rId11"/>
    <p:sldId id="279" r:id="rId12"/>
    <p:sldId id="262" r:id="rId13"/>
    <p:sldId id="261" r:id="rId14"/>
    <p:sldId id="275" r:id="rId15"/>
    <p:sldId id="268" r:id="rId16"/>
    <p:sldId id="269" r:id="rId17"/>
    <p:sldId id="263" r:id="rId18"/>
    <p:sldId id="267" r:id="rId19"/>
    <p:sldId id="270" r:id="rId20"/>
    <p:sldId id="271" r:id="rId21"/>
    <p:sldId id="272" r:id="rId22"/>
    <p:sldId id="273" r:id="rId23"/>
    <p:sldId id="280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4474-08E8-46B1-9158-07A8B3AFC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E1271-CE49-4A16-B3C5-142C15531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BA92F-C0ED-4B9E-A39C-6B91DD2E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8BA97-C4A9-4735-88CD-C4B9544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AA2F8-2B5B-4A6C-8EAC-D0C3DC23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4093C-5281-4F74-B407-E96C6DDE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6C370-D68D-460D-B62C-037F61FAB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7AFE3-4492-42D7-959E-67AE8C95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05F7A-F403-4290-A9C6-3AD5B92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B4C89-39BD-43C4-8399-2FC22C6B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2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7BB80-8273-431A-9EC2-232B49968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EBD7C-2802-4BA1-AA51-06DA0E451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572D9-EF96-4F21-9B77-3A60D3F2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802CD-7705-4774-B8DE-E4806823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B80CC-D227-4643-92D5-8D53FABAE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5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D970-716C-4CDA-A14F-B0C595B8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1F5D-96F2-47B7-BC11-AAAFCCB3D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3CE32-C9D2-44DA-835E-A567242D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1AA6-D584-4EFC-B267-BA752C81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01BD0-4B02-4F8A-A2D9-DAEDE268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05E6-41F6-48DF-BDB7-13DE86EA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517FE-E866-4457-8840-F8126B35B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1D0F5-B2C1-4F45-8E02-B19618E1F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6686A-F566-4A75-97E4-CB85C23C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18E5F-921A-4CBB-B607-21030D85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2181-42A3-444F-8B4A-3EE3AB9A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FD35D-3AFF-44E4-9D8B-62B045917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B286A-A876-4D26-B45E-5C2BFDAED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D04E-B8A2-486C-80A7-84CB1BB0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B6607-F304-4D33-892B-828FFDE0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0B1BB-0960-4D26-95F1-3619F95D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84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3194-E717-4437-9C82-1308D59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C9503-A4F9-4761-B0A1-62154C7AB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92F45-7D1E-4CA8-A3B5-1056D013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28BA35-9CC0-40C6-8CA2-677098E34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8628E-9D0F-4638-ACE0-38229A596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1D278-5360-4CF9-A3C3-E1B825E0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092108-9193-4AE0-ACBD-4196257D7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4FAAB8-123F-42CE-A5E2-A32D0012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4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066A-ACEA-461A-8850-70BBD389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61A42-CFDC-4AE4-8A3C-FDBDD2C9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09014-0C6E-4884-A6CA-EA732DFB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F13D9-FC47-40CC-BD92-30DD58E2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1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C5CF6A-298C-4B43-AFCC-BB5C8632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009523-E85E-4413-9575-7AC97B33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7B5CA-BFB0-45B6-B174-2ED4CB1D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2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9F7-D93B-42E9-8763-7EEBA184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37188-0408-4B65-8613-004D7A76B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1C708-CA12-4C9D-AC27-E556E2730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274FB-0053-42D2-9F65-01F5B48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B2F48-6F43-4139-AC57-F3AE4859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8C36-B29E-41DD-A9DA-C3788A5C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3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F2B7-3471-418A-8599-0A34D899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5B846-1CF8-48E3-BD94-2CFA8E738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97038-3775-4720-AC10-875C34208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D7106-FDC0-466D-9215-059A6FDA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3B426-D174-467F-B485-FF67D6ED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C3951-C8C0-4523-BF56-9DC8C2E9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1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88960-47AC-472A-93A5-64429B2F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5D830-013F-4005-9399-0A44C6B66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A7176-5DCF-4187-8BE3-A74EBFB43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9AC2-E778-4724-B1C5-2DA9A7BE1680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16DEB-0798-46B3-A828-BDFE72ADF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94C9C-6577-45F9-9DD7-824C3D12D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9BD69-875A-4986-9BFE-3536CD9C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skiq.com/blog/labs/magecart-keylogger-injection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rlscan.io/search/#coffemokko.com" TargetMode="External"/><Relationship Id="rId2" Type="http://schemas.openxmlformats.org/officeDocument/2006/relationships/hyperlink" Target="https://vxcube.com/recent-threats-ioc/5ba47a2da39bb529071e8539/detai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eepingcomputer.com/news/security/phishing-report-shows-microsoft-paypal-and-netflix-as-top-targ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6E27-3F57-4AA1-AC7C-F3DBD29D6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Get Phished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02580-5600-4E2C-BC3E-0A613EF2B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Signs and Red Flags From the Perspective of an Incident Responder</a:t>
            </a:r>
          </a:p>
          <a:p>
            <a:r>
              <a:rPr lang="en-US" dirty="0"/>
              <a:t>Jason Killam</a:t>
            </a:r>
          </a:p>
        </p:txBody>
      </p:sp>
      <p:pic>
        <p:nvPicPr>
          <p:cNvPr id="5" name="Picture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40082536-2BEA-4431-9C38-48C7D9F36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4572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7CE5D-386D-411D-8A83-4338A799B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Phishing Kits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166F-4559-48B3-B25A-3FD4543A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Digging through the phishing kits usually yields the email address where the account info is being mailed</a:t>
            </a:r>
          </a:p>
          <a:p>
            <a:r>
              <a:rPr lang="en-US" sz="2400" dirty="0"/>
              <a:t>These are usually compromised accounts, and should be reported to their respective email providers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C5A6596-2F14-4729-8EAD-EBF8D837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3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0535540-9F1D-4B46-A29C-2750BFC34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59" b="-2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4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2ABB-F7B0-4E53-A17D-33C58A57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8F85-929C-48EF-8784-0A931C115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A579E17-0D12-4EAC-A0D0-052EF16A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4" y="79412"/>
            <a:ext cx="11206191" cy="6699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BF236-5838-42CC-BC6A-CFD48C07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742" y="170334"/>
            <a:ext cx="5903326" cy="6517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09AD6-A064-492F-9066-53828CD87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26" y="1027906"/>
            <a:ext cx="4571429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6F411-AEFE-4B82-ADE2-826F3381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Office365 Phish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836EB-5875-4694-9573-80FCBFBA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rgbClr val="FEA71F"/>
                </a:solidFill>
                <a:latin typeface="+mn-lt"/>
                <a:ea typeface="+mn-ea"/>
                <a:cs typeface="+mn-cs"/>
              </a:rPr>
              <a:t>Micro</a:t>
            </a:r>
            <a:r>
              <a:rPr lang="en-US" sz="2000" b="1" kern="1200" dirty="0" err="1">
                <a:solidFill>
                  <a:srgbClr val="FEA71F"/>
                </a:solidFill>
                <a:latin typeface="+mn-lt"/>
                <a:ea typeface="+mn-ea"/>
                <a:cs typeface="+mn-cs"/>
              </a:rPr>
              <a:t>SORFT</a:t>
            </a:r>
            <a:endParaRPr lang="en-US" sz="2000" kern="1200" dirty="0">
              <a:solidFill>
                <a:srgbClr val="FEA71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10F283-F099-4E4A-B8E7-FE90CE0A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55" y="2591378"/>
            <a:ext cx="9627689" cy="4155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ECE30-9890-4CCB-8778-FF35176E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51" y="2591378"/>
            <a:ext cx="9238095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C8D5-1FCA-4287-B0D6-857DB366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9" y="13085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Misconceptions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A3D48-2EA8-4100-A272-66A6F705B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>
              <a:buClr>
                <a:srgbClr val="614A27"/>
              </a:buClr>
            </a:pPr>
            <a:r>
              <a:rPr lang="en-US" sz="2000" dirty="0"/>
              <a:t>But I use a Mac! So I’m safe right?</a:t>
            </a:r>
          </a:p>
          <a:p>
            <a:pPr lvl="1">
              <a:buClr>
                <a:srgbClr val="614A27"/>
              </a:buClr>
            </a:pPr>
            <a:r>
              <a:rPr lang="en-US" sz="2000" dirty="0"/>
              <a:t>Oh my sweet summer child </a:t>
            </a:r>
          </a:p>
        </p:txBody>
      </p:sp>
      <p:pic>
        <p:nvPicPr>
          <p:cNvPr id="5" name="Picture 4" descr="A picture containing person, screenshot, indoor&#10;&#10;Description generated with very high confidence">
            <a:extLst>
              <a:ext uri="{FF2B5EF4-FFF2-40B4-BE49-F238E27FC236}">
                <a16:creationId xmlns:a16="http://schemas.microsoft.com/office/drawing/2014/main" id="{5DA998DF-80A9-42A2-9A89-8C9CD3725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5" b="-4"/>
          <a:stretch/>
        </p:blipFill>
        <p:spPr>
          <a:xfrm>
            <a:off x="5857758" y="23327"/>
            <a:ext cx="6233160" cy="4272681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0A7FC5-272E-4E98-A40C-9F30CDD9F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10" y="2262771"/>
            <a:ext cx="4138908" cy="4571902"/>
          </a:xfrm>
          <a:prstGeom prst="rect">
            <a:avLst/>
          </a:prstGeom>
        </p:spPr>
      </p:pic>
      <p:sp>
        <p:nvSpPr>
          <p:cNvPr id="13" name="AutoShape 2" descr="Image result for oh my sweet summer child">
            <a:extLst>
              <a:ext uri="{FF2B5EF4-FFF2-40B4-BE49-F238E27FC236}">
                <a16:creationId xmlns:a16="http://schemas.microsoft.com/office/drawing/2014/main" id="{9F85BDDE-FB94-4B82-81E4-DD021492C9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3475" y="638175"/>
            <a:ext cx="992505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25135A65-9D49-47E1-9B5C-CBF79AD62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2" y="2798845"/>
            <a:ext cx="6096000" cy="3429000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B863EA-6D57-4D46-A738-0B6864D03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1725327"/>
            <a:ext cx="2838450" cy="4810125"/>
          </a:xfrm>
          <a:prstGeom prst="rect">
            <a:avLst/>
          </a:prstGeom>
        </p:spPr>
      </p:pic>
      <p:pic>
        <p:nvPicPr>
          <p:cNvPr id="12" name="Picture 11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EFA5550-9FED-4850-8C9B-F067914C0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9" y="2848765"/>
            <a:ext cx="7362449" cy="3878385"/>
          </a:xfrm>
          <a:prstGeom prst="rect">
            <a:avLst/>
          </a:prstGeom>
        </p:spPr>
      </p:pic>
      <p:pic>
        <p:nvPicPr>
          <p:cNvPr id="22" name="Picture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710C9B0-F3E1-401D-8657-D4958CF80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922" y="1933697"/>
            <a:ext cx="598460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7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50F3-814D-465B-BDEF-EE14E9B18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Business Email Compromise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83D3B-EF23-4A08-A615-5FABE5759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A special type of email phishing where the Phisher poses as a high level executive to request an employee do something for them:</a:t>
            </a:r>
          </a:p>
          <a:p>
            <a:pPr lvl="1"/>
            <a:r>
              <a:rPr lang="en-US" sz="2000"/>
              <a:t>Wire Transfer</a:t>
            </a:r>
          </a:p>
          <a:p>
            <a:pPr lvl="1"/>
            <a:r>
              <a:rPr lang="en-US" sz="2000"/>
              <a:t>Send W-2 forms (tax refund fraud)</a:t>
            </a:r>
          </a:p>
          <a:p>
            <a:pPr lvl="1"/>
            <a:r>
              <a:rPr lang="en-US" sz="2000"/>
              <a:t>Send gift cards loaded with money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2AF28-96B8-4140-8B30-86E3E1D6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77" y="1825625"/>
            <a:ext cx="6133333" cy="3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2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68DB-BD25-4BDB-ACB1-7AC92923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So what should I look for in a Phishing Email?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29D9-7924-460A-9683-AFDECBB7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21" y="1362419"/>
            <a:ext cx="10783957" cy="4773338"/>
          </a:xfrm>
        </p:spPr>
        <p:txBody>
          <a:bodyPr>
            <a:normAutofit/>
          </a:bodyPr>
          <a:lstStyle/>
          <a:p>
            <a:r>
              <a:rPr lang="en-US" dirty="0"/>
              <a:t>Anything instructing you do things like “Login” or “Verify Account Details”</a:t>
            </a:r>
          </a:p>
          <a:p>
            <a:r>
              <a:rPr lang="en-US" dirty="0"/>
              <a:t>Unexpected Emails using phrases related to money or legal action</a:t>
            </a:r>
          </a:p>
          <a:p>
            <a:pPr lvl="1"/>
            <a:r>
              <a:rPr lang="en-US" dirty="0"/>
              <a:t>keywords like remittance, ACH, invoice or wire transfer</a:t>
            </a:r>
          </a:p>
          <a:p>
            <a:r>
              <a:rPr lang="en-US" dirty="0"/>
              <a:t>Misspellings still occur, but they’re not as obvious – pay attention to the sender and From field.</a:t>
            </a:r>
          </a:p>
          <a:p>
            <a:r>
              <a:rPr lang="en-US" dirty="0"/>
              <a:t>Unexpected emails from contacts</a:t>
            </a:r>
          </a:p>
          <a:p>
            <a:pPr lvl="1"/>
            <a:r>
              <a:rPr lang="en-US" dirty="0"/>
              <a:t>If something seems amiss with email from a contact of yours, call to verify</a:t>
            </a:r>
          </a:p>
          <a:p>
            <a:r>
              <a:rPr lang="en-US" dirty="0"/>
              <a:t>Mouse over links to view the actual URL</a:t>
            </a:r>
          </a:p>
          <a:p>
            <a:pPr lvl="1"/>
            <a:r>
              <a:rPr lang="en-US" dirty="0"/>
              <a:t>just be careful not to click</a:t>
            </a:r>
          </a:p>
        </p:txBody>
      </p:sp>
    </p:spTree>
    <p:extLst>
      <p:ext uri="{BB962C8B-B14F-4D97-AF65-F5344CB8AC3E}">
        <p14:creationId xmlns:p14="http://schemas.microsoft.com/office/powerpoint/2010/main" val="297018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3640-4A97-4736-9C12-3037756F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Should I look for in a Phishing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B234-7B7E-4809-8A63-6412CE111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825625"/>
            <a:ext cx="537686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Pay attention to the URL – does the “login” page you’re on make sense?</a:t>
            </a:r>
          </a:p>
          <a:p>
            <a:r>
              <a:rPr lang="en-US" sz="2000" dirty="0"/>
              <a:t>Are you already logged in? – if you’ve already logged into your webmail why would you be prompted to login again?</a:t>
            </a:r>
          </a:p>
          <a:p>
            <a:r>
              <a:rPr lang="en-US" sz="2000" dirty="0"/>
              <a:t>Is your Spidey sense tingling? – does anything just seem off?</a:t>
            </a:r>
          </a:p>
          <a:p>
            <a:r>
              <a:rPr lang="en-US" sz="2000" dirty="0"/>
              <a:t>If you put in fake info, does it log you in?</a:t>
            </a:r>
          </a:p>
          <a:p>
            <a:r>
              <a:rPr lang="en-US" sz="2000" dirty="0"/>
              <a:t>After logging in, are you sent back to another login page?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886C5-A91F-46F3-9ECF-9034A62E6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r="22330"/>
          <a:stretch/>
        </p:blipFill>
        <p:spPr>
          <a:xfrm>
            <a:off x="5886451" y="1912144"/>
            <a:ext cx="5795962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9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E62E-60D7-44E4-956E-E9DE5689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 what can I do? A lowly non security Person?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0977-67C8-40A2-9A0D-2E05B5374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Two Factor Auth – Available for pretty much anything that’s worth securing.</a:t>
            </a:r>
          </a:p>
          <a:p>
            <a:pPr lvl="1"/>
            <a:r>
              <a:rPr lang="en-US" dirty="0"/>
              <a:t>Avoid phone number 2FA, (better than nothing though)</a:t>
            </a:r>
          </a:p>
          <a:p>
            <a:pPr lvl="1"/>
            <a:r>
              <a:rPr lang="en-US" dirty="0"/>
              <a:t>Use Google Authenticator, or other apps like </a:t>
            </a:r>
            <a:r>
              <a:rPr lang="en-US" dirty="0" err="1"/>
              <a:t>Authy</a:t>
            </a:r>
            <a:endParaRPr lang="en-US" dirty="0"/>
          </a:p>
          <a:p>
            <a:pPr lvl="1"/>
            <a:r>
              <a:rPr lang="en-US" dirty="0" err="1"/>
              <a:t>Yubikey</a:t>
            </a:r>
            <a:r>
              <a:rPr lang="en-US" dirty="0"/>
              <a:t> – Physical USB token, fits on your keyring</a:t>
            </a:r>
          </a:p>
          <a:p>
            <a:r>
              <a:rPr lang="en-US" dirty="0"/>
              <a:t>Use a Password manager – </a:t>
            </a:r>
            <a:r>
              <a:rPr lang="en-US" dirty="0" err="1"/>
              <a:t>keepass</a:t>
            </a:r>
            <a:r>
              <a:rPr lang="en-US" dirty="0"/>
              <a:t>, </a:t>
            </a:r>
            <a:r>
              <a:rPr lang="en-US" dirty="0" err="1"/>
              <a:t>dashlane</a:t>
            </a:r>
            <a:r>
              <a:rPr lang="en-US" dirty="0"/>
              <a:t>, </a:t>
            </a:r>
            <a:r>
              <a:rPr lang="en-US" dirty="0" err="1"/>
              <a:t>lastpass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Makes using unique passwords on each site a lot easier</a:t>
            </a:r>
          </a:p>
          <a:p>
            <a:r>
              <a:rPr lang="en-US" dirty="0"/>
              <a:t>Check suspicious links online </a:t>
            </a:r>
            <a:r>
              <a:rPr lang="en-US" b="1" dirty="0"/>
              <a:t>before </a:t>
            </a:r>
            <a:r>
              <a:rPr lang="en-US" dirty="0"/>
              <a:t>visiting them</a:t>
            </a:r>
          </a:p>
          <a:p>
            <a:pPr lvl="1"/>
            <a:r>
              <a:rPr lang="en-US" dirty="0"/>
              <a:t>Unshorten.it, urlscan.io – great resources for viewing a site before going to it</a:t>
            </a:r>
          </a:p>
        </p:txBody>
      </p:sp>
    </p:spTree>
    <p:extLst>
      <p:ext uri="{BB962C8B-B14F-4D97-AF65-F5344CB8AC3E}">
        <p14:creationId xmlns:p14="http://schemas.microsoft.com/office/powerpoint/2010/main" val="1763980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8A7E-3CB1-4E6B-A89C-FEC6E440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4511F-516F-4BD6-A5FD-6211D10D0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Signup and check your email address on haveibeenpwnd.com</a:t>
            </a:r>
          </a:p>
          <a:p>
            <a:pPr lvl="1"/>
            <a:r>
              <a:rPr lang="en-US" dirty="0"/>
              <a:t>Notifies you of breaches</a:t>
            </a:r>
          </a:p>
          <a:p>
            <a:r>
              <a:rPr lang="en-US" dirty="0"/>
              <a:t>Stay up-to-date on current Trends</a:t>
            </a:r>
          </a:p>
          <a:p>
            <a:pPr lvl="1"/>
            <a:r>
              <a:rPr lang="en-US" dirty="0"/>
              <a:t>SANS Internet Storm Center – isc.sans.edu</a:t>
            </a:r>
          </a:p>
          <a:p>
            <a:pPr lvl="1"/>
            <a:r>
              <a:rPr lang="en-US" dirty="0"/>
              <a:t>Malware Traffic Analysis - malware-traffic-analysis.net</a:t>
            </a:r>
          </a:p>
          <a:p>
            <a:pPr lvl="1"/>
            <a:r>
              <a:rPr lang="en-US" dirty="0"/>
              <a:t>My Online Security – myonlinesecurity.co.uk</a:t>
            </a:r>
          </a:p>
          <a:p>
            <a:pPr lvl="1"/>
            <a:r>
              <a:rPr lang="en-US" dirty="0"/>
              <a:t>Krebs – krebsonsecurity.com</a:t>
            </a:r>
          </a:p>
          <a:p>
            <a:pPr lvl="1"/>
            <a:r>
              <a:rPr lang="en-US" dirty="0"/>
              <a:t>Bleeping Computer – bleepingcomputer.com</a:t>
            </a:r>
          </a:p>
          <a:p>
            <a:r>
              <a:rPr lang="en-US" dirty="0"/>
              <a:t>Follow Infosec people on twitter</a:t>
            </a:r>
          </a:p>
          <a:p>
            <a:pPr lvl="1"/>
            <a:r>
              <a:rPr lang="en-US" dirty="0" err="1"/>
              <a:t>Malware_traffic</a:t>
            </a:r>
            <a:r>
              <a:rPr lang="en-US" dirty="0"/>
              <a:t>, </a:t>
            </a:r>
            <a:r>
              <a:rPr lang="en-US" dirty="0" err="1"/>
              <a:t>james_inthe_box</a:t>
            </a:r>
            <a:r>
              <a:rPr lang="en-US" dirty="0"/>
              <a:t>, dvk01uk, </a:t>
            </a:r>
            <a:r>
              <a:rPr lang="en-US" dirty="0" err="1"/>
              <a:t>sans_isc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1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39474-035F-4F3F-9305-CB101D3D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But Wait</a:t>
            </a:r>
          </a:p>
        </p:txBody>
      </p:sp>
      <p:pic>
        <p:nvPicPr>
          <p:cNvPr id="5" name="Content Placeholder 4" descr="A picture containing text, book&#10;&#10;Description generated with high confidence">
            <a:extLst>
              <a:ext uri="{FF2B5EF4-FFF2-40B4-BE49-F238E27FC236}">
                <a16:creationId xmlns:a16="http://schemas.microsoft.com/office/drawing/2014/main" id="{69AA27EA-EDFD-49EB-A1CB-367BFF5A2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Picture 6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B902690-2EF3-4F54-9947-5F1312478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D207C-6620-49FE-97C8-DA03F6BD49B6}"/>
              </a:ext>
            </a:extLst>
          </p:cNvPr>
          <p:cNvSpPr txBox="1"/>
          <p:nvPr/>
        </p:nvSpPr>
        <p:spPr>
          <a:xfrm>
            <a:off x="4532631" y="5853199"/>
            <a:ext cx="312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There’s More!</a:t>
            </a:r>
          </a:p>
        </p:txBody>
      </p:sp>
    </p:spTree>
    <p:extLst>
      <p:ext uri="{BB962C8B-B14F-4D97-AF65-F5344CB8AC3E}">
        <p14:creationId xmlns:p14="http://schemas.microsoft.com/office/powerpoint/2010/main" val="409551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9D88-9B43-4D47-A030-D619354D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About:config</a:t>
            </a:r>
            <a:r>
              <a:rPr lang="en-US" dirty="0"/>
              <a:t>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C684-F1A9-423E-83DC-1CAC8405B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at Jack Henry and Associates for three years performing digital forensics and incident response (DFIR)</a:t>
            </a:r>
          </a:p>
          <a:p>
            <a:r>
              <a:rPr lang="en-US" dirty="0"/>
              <a:t>Nine Years in the Marines as a Data Network Specialist.</a:t>
            </a:r>
          </a:p>
          <a:p>
            <a:r>
              <a:rPr lang="en-US" dirty="0"/>
              <a:t>Currently an Air Force Reservist working as a Cyber Warfare Specialist</a:t>
            </a:r>
          </a:p>
          <a:p>
            <a:r>
              <a:rPr lang="en-US" dirty="0"/>
              <a:t>Certificate Soup: GCFA, GCFE, Security+, Network+, A+, SSCP</a:t>
            </a:r>
          </a:p>
          <a:p>
            <a:r>
              <a:rPr lang="en-US" dirty="0"/>
              <a:t>Twitter: @</a:t>
            </a:r>
            <a:r>
              <a:rPr lang="en-US" dirty="0" err="1"/>
              <a:t>killamjr</a:t>
            </a:r>
            <a:endParaRPr lang="en-US" dirty="0"/>
          </a:p>
          <a:p>
            <a:r>
              <a:rPr lang="en-US" dirty="0"/>
              <a:t>IT Support for my parents</a:t>
            </a:r>
          </a:p>
        </p:txBody>
      </p:sp>
    </p:spTree>
    <p:extLst>
      <p:ext uri="{BB962C8B-B14F-4D97-AF65-F5344CB8AC3E}">
        <p14:creationId xmlns:p14="http://schemas.microsoft.com/office/powerpoint/2010/main" val="404323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92A6-BBCB-42D3-9B4C-379B3C808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9256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 err="1"/>
              <a:t>MageCart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ED9B-D368-4434-9236-9852B40AE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79018"/>
            <a:ext cx="6109252" cy="3559252"/>
          </a:xfrm>
        </p:spPr>
        <p:txBody>
          <a:bodyPr anchor="t">
            <a:normAutofit/>
          </a:bodyPr>
          <a:lstStyle/>
          <a:p>
            <a:r>
              <a:rPr lang="en-US" sz="2000" dirty="0"/>
              <a:t>A current trend where actors are compromising sites to export account information</a:t>
            </a:r>
          </a:p>
          <a:p>
            <a:pPr lvl="1"/>
            <a:r>
              <a:rPr lang="en-US" sz="1800" dirty="0"/>
              <a:t>Targets the </a:t>
            </a:r>
            <a:r>
              <a:rPr lang="en-US" sz="1800" dirty="0" err="1"/>
              <a:t>magento</a:t>
            </a:r>
            <a:r>
              <a:rPr lang="en-US" sz="1800" dirty="0"/>
              <a:t> plugin used for shopping sites</a:t>
            </a:r>
          </a:p>
          <a:p>
            <a:r>
              <a:rPr lang="en-US" sz="2000" dirty="0"/>
              <a:t>Site code on the compromised sites is very similar to how phishing sites work</a:t>
            </a:r>
          </a:p>
          <a:p>
            <a:pPr lvl="1"/>
            <a:r>
              <a:rPr lang="en-US" sz="1800" dirty="0"/>
              <a:t>Gather User info</a:t>
            </a:r>
          </a:p>
          <a:p>
            <a:pPr lvl="1"/>
            <a:r>
              <a:rPr lang="en-US" sz="1800" dirty="0"/>
              <a:t>Sends account info in an HTTP POST</a:t>
            </a:r>
          </a:p>
          <a:p>
            <a:r>
              <a:rPr lang="en-US" sz="2000" dirty="0"/>
              <a:t>Initially documented by </a:t>
            </a:r>
            <a:r>
              <a:rPr lang="en-US" sz="2000" dirty="0" err="1"/>
              <a:t>RiskIQ</a:t>
            </a:r>
            <a:endParaRPr lang="en-US" sz="2000" dirty="0"/>
          </a:p>
        </p:txBody>
      </p:sp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6A30A-458C-4805-B010-C8BD07F29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95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F16BC-BF11-4FAD-B008-F9A14098E022}"/>
              </a:ext>
            </a:extLst>
          </p:cNvPr>
          <p:cNvSpPr txBox="1"/>
          <p:nvPr/>
        </p:nvSpPr>
        <p:spPr>
          <a:xfrm>
            <a:off x="762000" y="6054675"/>
            <a:ext cx="804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https://www.riskiq.com/blog/labs/magecart-keylogger-injection/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2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E085E-DF7E-424D-8130-7C2A5960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How do I find out if a site I’m visiting is compromised?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1C2D-8B22-49A2-AF2F-0AE3B07A6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833879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 dirty="0"/>
              <a:t>Easy! Just learn how to read HTML Source code!</a:t>
            </a:r>
          </a:p>
          <a:p>
            <a:r>
              <a:rPr lang="en-US" sz="1600" dirty="0"/>
              <a:t>OK that’s not easy for everyone, but if you know a little</a:t>
            </a:r>
          </a:p>
          <a:p>
            <a:pPr lvl="1"/>
            <a:r>
              <a:rPr lang="en-US" sz="1600" dirty="0"/>
              <a:t>Look for unusual external domains hosting JavaScript</a:t>
            </a:r>
          </a:p>
          <a:p>
            <a:pPr lvl="1"/>
            <a:r>
              <a:rPr lang="en-US" sz="1600" dirty="0"/>
              <a:t>Look for large blocks of obfuscated scripts</a:t>
            </a:r>
          </a:p>
          <a:p>
            <a:endParaRPr lang="en-US" sz="1600" dirty="0"/>
          </a:p>
        </p:txBody>
      </p:sp>
      <p:pic>
        <p:nvPicPr>
          <p:cNvPr id="4" name="Picture 3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F06A115B-A1F2-4D88-B3A6-6799EF3B1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577" y="2988370"/>
            <a:ext cx="7806990" cy="3348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DFE6A1-AC15-4C7B-A1E3-583BE69B8888}"/>
              </a:ext>
            </a:extLst>
          </p:cNvPr>
          <p:cNvSpPr txBox="1"/>
          <p:nvPr/>
        </p:nvSpPr>
        <p:spPr>
          <a:xfrm>
            <a:off x="4054577" y="2559090"/>
            <a:ext cx="76607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1800wheelchair.com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000" dirty="0">
                <a:solidFill>
                  <a:srgbClr val="FF0000"/>
                </a:solidFill>
              </a:rPr>
              <a:t>whitelistjs.com/tiKVCNL6u3wQ-vi2_wM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2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C4C7-97C8-41CB-A132-3A087CF1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find </a:t>
            </a:r>
            <a:r>
              <a:rPr lang="en-US" dirty="0" err="1"/>
              <a:t>Magecart</a:t>
            </a:r>
            <a:r>
              <a:rPr lang="en-US" dirty="0"/>
              <a:t> compromised sites?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687B6-27AD-480C-B52B-6B93051C2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Definitely, here are some things to search for in your web filtering</a:t>
            </a:r>
          </a:p>
          <a:p>
            <a:pPr lvl="1"/>
            <a:r>
              <a:rPr lang="en-US" dirty="0"/>
              <a:t>HTTP Traffic to </a:t>
            </a:r>
            <a:r>
              <a:rPr lang="en-US" dirty="0" err="1"/>
              <a:t>MageCart</a:t>
            </a:r>
            <a:r>
              <a:rPr lang="en-US" dirty="0"/>
              <a:t> domains, then look for the referrer</a:t>
            </a:r>
          </a:p>
          <a:p>
            <a:pPr lvl="1"/>
            <a:r>
              <a:rPr lang="en-US" dirty="0"/>
              <a:t>There are tons of lists out there of the domains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2"/>
              </a:rPr>
              <a:t>https://vxcube.com/recent-threats-ioc/5ba47a2da39bb529071e8539/detail</a:t>
            </a:r>
            <a:endParaRPr lang="en-US" dirty="0"/>
          </a:p>
          <a:p>
            <a:pPr lvl="1"/>
            <a:r>
              <a:rPr lang="en-US" dirty="0"/>
              <a:t>HTTP POSTs with Referrers that are site related to a shopping</a:t>
            </a:r>
          </a:p>
          <a:p>
            <a:r>
              <a:rPr lang="en-US" dirty="0"/>
              <a:t>Once you find a </a:t>
            </a:r>
            <a:r>
              <a:rPr lang="en-US" dirty="0" err="1"/>
              <a:t>MageCart</a:t>
            </a:r>
            <a:r>
              <a:rPr lang="en-US" dirty="0"/>
              <a:t> domain, use see what sites refer to it</a:t>
            </a:r>
          </a:p>
          <a:p>
            <a:pPr lvl="1"/>
            <a:r>
              <a:rPr lang="en-US" dirty="0">
                <a:hlinkClick r:id="rId3"/>
              </a:rPr>
              <a:t>https://urlscan.io/search/#coffemokko.com</a:t>
            </a:r>
            <a:endParaRPr lang="en-US" dirty="0"/>
          </a:p>
          <a:p>
            <a:r>
              <a:rPr lang="en-US" dirty="0"/>
              <a:t>I’ve found the obfuscation is very similar and can be decoded using a combination of a few online tools</a:t>
            </a:r>
          </a:p>
          <a:p>
            <a:pPr lvl="1"/>
            <a:r>
              <a:rPr lang="en-US" dirty="0"/>
              <a:t>Beautifier.io</a:t>
            </a:r>
          </a:p>
          <a:p>
            <a:pPr lvl="1"/>
            <a:r>
              <a:rPr lang="en-US" dirty="0" err="1"/>
              <a:t>CyberChef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88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B7FC-1FCC-4B92-9D11-54C54244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F58AD3-3D8E-4120-B0A5-17FB84EC5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32" y="1885951"/>
            <a:ext cx="11387736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9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C6E1528-FFD6-4D27-918B-E27175B2F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4F792-5740-439A-A5B1-4DCCC4A95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Questions?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0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0138-D4C2-449A-9FE8-177C1A6C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What is Phishing?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F1078F4-1849-4E28-A624-D54E23C09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rmAutofit/>
          </a:bodyPr>
          <a:lstStyle/>
          <a:p>
            <a:r>
              <a:rPr lang="en-US" sz="2400" dirty="0"/>
              <a:t>Phishing is the fraudulent attempt to obtain sensitive information such as usernames, passwords and credit card details, often for malicious reasons, by disguising as a trustworthy entity in an electronic communication.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DFC9D52-2ACE-4BF7-A289-9C22462E6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28" y="4068420"/>
            <a:ext cx="4173143" cy="26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7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F2D8-112B-4083-860E-80C457D1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417 phishing cases – since 2017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9C7FB9-C15D-4D9E-AA41-374A68E2A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1608926"/>
            <a:ext cx="7696200" cy="4830251"/>
          </a:xfrm>
          <a:prstGeom prst="rect">
            <a:avLst/>
          </a:prstGeom>
        </p:spPr>
      </p:pic>
      <p:pic>
        <p:nvPicPr>
          <p:cNvPr id="7" name="Picture 6" descr="A close up of sunglasses&#10;&#10;Description generated with high confidence">
            <a:extLst>
              <a:ext uri="{FF2B5EF4-FFF2-40B4-BE49-F238E27FC236}">
                <a16:creationId xmlns:a16="http://schemas.microsoft.com/office/drawing/2014/main" id="{2797A1CA-BD02-4A6C-8B41-BF5C075BA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398451"/>
            <a:ext cx="8255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6B8B-21A6-4806-B703-B70783C1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Misconceptions About Phishing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5494-D143-4785-ADBA-3219AF946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HTTPS!=Safe</a:t>
            </a:r>
          </a:p>
          <a:p>
            <a:pPr lvl="1"/>
            <a:r>
              <a:rPr lang="en-US" dirty="0"/>
              <a:t>The push for HTTPS everywhere, has resulted in compromised sites hosting phishing pages unwittingly</a:t>
            </a:r>
          </a:p>
          <a:p>
            <a:pPr lvl="1"/>
            <a:r>
              <a:rPr lang="en-US" dirty="0"/>
              <a:t>Let’s Encrypt makes getting a HTTPS certificate for free easy</a:t>
            </a:r>
          </a:p>
          <a:p>
            <a:r>
              <a:rPr lang="en-US" dirty="0"/>
              <a:t>Good Spelling/Grammar doesn’t make it safe!</a:t>
            </a:r>
          </a:p>
          <a:p>
            <a:pPr lvl="1"/>
            <a:r>
              <a:rPr lang="en-US" dirty="0"/>
              <a:t>Phishers use what are called “Phishing Kits” which are basically plug ‘n play templates for building phishing sites and templates for phishing emails</a:t>
            </a:r>
          </a:p>
          <a:p>
            <a:pPr lvl="1"/>
            <a:r>
              <a:rPr lang="en-US" dirty="0"/>
              <a:t>Malware as a Service (</a:t>
            </a:r>
            <a:r>
              <a:rPr lang="en-US" dirty="0" err="1"/>
              <a:t>MaaS</a:t>
            </a:r>
            <a:r>
              <a:rPr lang="en-US" dirty="0"/>
              <a:t>) – for only a few bucks a phisher can purchase everything necessary to send out phishing emails and not have to code or write any emails </a:t>
            </a:r>
            <a:r>
              <a:rPr lang="en-US" dirty="0" err="1"/>
              <a:t>themself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7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A7F1-AA75-4F31-9AD6-BFD96BB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Misconceptions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4E76A-2E43-490B-8230-546BD581C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If it’s hosted on a domain owned by a reputable company it’s safe</a:t>
            </a:r>
          </a:p>
          <a:p>
            <a:pPr lvl="1"/>
            <a:r>
              <a:rPr lang="en-US" dirty="0"/>
              <a:t>Nope – there is a recent trend of phishing pages hosted on “Trusted” domains using different methods</a:t>
            </a:r>
          </a:p>
          <a:p>
            <a:pPr lvl="1"/>
            <a:r>
              <a:rPr lang="en-US" dirty="0"/>
              <a:t>For something like this it’s important to pay attention to the </a:t>
            </a:r>
            <a:r>
              <a:rPr lang="en-US" b="1" dirty="0"/>
              <a:t>full </a:t>
            </a:r>
            <a:r>
              <a:rPr lang="en-US" dirty="0"/>
              <a:t>URL and domain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4749-C31D-4102-997A-32C0F533B8B5}"/>
              </a:ext>
            </a:extLst>
          </p:cNvPr>
          <p:cNvSpPr txBox="1"/>
          <p:nvPr/>
        </p:nvSpPr>
        <p:spPr>
          <a:xfrm>
            <a:off x="206062" y="6065949"/>
            <a:ext cx="1155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https://www.bleepingcomputer.com/news/security/phishing-report-shows-microsoft-paypal-and-netflix-as-top-targets/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2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20D50-5C8A-44D5-BEFC-B5EF33F0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Hancitor Email Examples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D05336E-9DFB-4E7A-B03B-CF98BC465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7E6E6"/>
                </a:solidFill>
              </a:rPr>
              <a:t>Malicious email campaign that delivers a banking trojan</a:t>
            </a:r>
          </a:p>
        </p:txBody>
      </p:sp>
      <p:pic>
        <p:nvPicPr>
          <p:cNvPr id="12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0E3B69-C71A-4A35-9371-F446CFC65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36565"/>
            <a:ext cx="3425609" cy="3339968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9D8E75-1A0B-4F4C-9895-B4AC8CF38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705762"/>
            <a:ext cx="3433324" cy="320157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791A913-18DF-4692-B44C-2E697FE5E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526802"/>
            <a:ext cx="3423916" cy="360412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1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B3941-EBA9-47C0-AF79-6C695C20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Phishing Email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129D9-4D70-4403-94DF-AB45A6F5C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4" y="307731"/>
            <a:ext cx="4982129" cy="3997637"/>
          </a:xfrm>
          <a:prstGeom prst="rect">
            <a:avLst/>
          </a:prstGeom>
        </p:spPr>
      </p:pic>
      <p:pic>
        <p:nvPicPr>
          <p:cNvPr id="1026" name="Picture 2" descr="C:\Users\jkillam\AppData\Local\Temp\SNAGHTML1410bfef.PNG">
            <a:extLst>
              <a:ext uri="{FF2B5EF4-FFF2-40B4-BE49-F238E27FC236}">
                <a16:creationId xmlns:a16="http://schemas.microsoft.com/office/drawing/2014/main" id="{36B23AD4-5CED-47FF-BF7A-F7D918178A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3" y="894831"/>
            <a:ext cx="5455917" cy="282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36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523BF-27D9-43FE-A40E-83707F32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Phishing 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E398-C939-4044-81E9-84EA2524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A phishing kit is basically a zipped up collection of files a bad guy can unzip on a compromised or server they own to quickly setup a phishing page</a:t>
            </a:r>
          </a:p>
          <a:p>
            <a:r>
              <a:rPr lang="en-US" sz="2400" dirty="0"/>
              <a:t>So surely something so useful to a bad guy wouldn’t be left behind by a the phisher right?</a:t>
            </a:r>
          </a:p>
          <a:p>
            <a:endParaRPr lang="en-US" sz="2400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3882720-6980-4F65-9B09-0B122FE3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41" y="306909"/>
            <a:ext cx="3839829" cy="228600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5A1E766-73BE-4018-8E3C-71F575BFC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23056"/>
            <a:ext cx="4042410" cy="24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6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1009</Words>
  <Application>Microsoft Office PowerPoint</Application>
  <PresentationFormat>Widescreen</PresentationFormat>
  <Paragraphs>107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Don’t Get Phished</vt:lpstr>
      <vt:lpstr>About:config (me)</vt:lpstr>
      <vt:lpstr>What is Phishing?</vt:lpstr>
      <vt:lpstr>417 phishing cases – since 2017</vt:lpstr>
      <vt:lpstr>Misconceptions About Phishing</vt:lpstr>
      <vt:lpstr>Misconceptions (Cont.)</vt:lpstr>
      <vt:lpstr>Hancitor Email Examples</vt:lpstr>
      <vt:lpstr>Phishing Email Examples</vt:lpstr>
      <vt:lpstr>Phishing Kits</vt:lpstr>
      <vt:lpstr>Phishing Kits (Cont.)</vt:lpstr>
      <vt:lpstr>PowerPoint Presentation</vt:lpstr>
      <vt:lpstr>Office365 Phish</vt:lpstr>
      <vt:lpstr>Misconceptions (cont.)</vt:lpstr>
      <vt:lpstr>Business Email Compromise</vt:lpstr>
      <vt:lpstr>So what should I look for in a Phishing Email?</vt:lpstr>
      <vt:lpstr>What Should I look for in a Phishing Page</vt:lpstr>
      <vt:lpstr>So what can I do? A lowly non security Person?</vt:lpstr>
      <vt:lpstr>What Can I do? (Cont.)</vt:lpstr>
      <vt:lpstr>But Wait</vt:lpstr>
      <vt:lpstr>MageCart</vt:lpstr>
      <vt:lpstr>How do I find out if a site I’m visiting is compromised?</vt:lpstr>
      <vt:lpstr>Can I find Magecart compromised sites?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Don’t Get Phished</dc:title>
  <dc:creator>Jason Killam</dc:creator>
  <cp:lastModifiedBy>Jason Killam</cp:lastModifiedBy>
  <cp:revision>44</cp:revision>
  <dcterms:created xsi:type="dcterms:W3CDTF">2018-10-22T12:42:57Z</dcterms:created>
  <dcterms:modified xsi:type="dcterms:W3CDTF">2018-10-24T03:12:25Z</dcterms:modified>
</cp:coreProperties>
</file>